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0" r:id="rId3"/>
    <p:sldMasterId id="2147483693" r:id="rId4"/>
  </p:sldMasterIdLst>
  <p:notesMasterIdLst>
    <p:notesMasterId r:id="rId15"/>
  </p:notesMasterIdLst>
  <p:sldIdLst>
    <p:sldId id="1628" r:id="rId5"/>
    <p:sldId id="256" r:id="rId6"/>
    <p:sldId id="276" r:id="rId7"/>
    <p:sldId id="258" r:id="rId8"/>
    <p:sldId id="1560" r:id="rId9"/>
    <p:sldId id="1806" r:id="rId10"/>
    <p:sldId id="1620" r:id="rId11"/>
    <p:sldId id="1566" r:id="rId12"/>
    <p:sldId id="1801" r:id="rId13"/>
    <p:sldId id="260" r:id="rId1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A920C-E6BE-4F0C-AB98-A7A061ECB63A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BA9BB-B885-4B1D-B221-C39305BF05E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558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3A9F2-9527-4540-B09A-B324EBF71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497EB6-6617-4DDF-9A05-41E5B2DC9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701FDC-D7D9-4524-8F8E-E5DD752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F9557C-50BD-4B82-894D-ACE40B77B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557582-A47B-48C2-8908-69119EA3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251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7BA76-B70F-4A8D-B1FF-9A656F67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78826B-FE65-43B5-BC94-202F116D3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5E8AF5-D899-4CE1-B62B-FD956819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A1577E-699B-49D1-A8E3-7D376285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C52357-3899-4FC1-949E-8AF1300D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900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915765-C194-427E-84A5-6D0937116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227BB0-DCCF-4D32-9CA9-B8C899C4C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16867-05B5-49FE-A84F-D19EBC0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2E815C-15A0-4534-85E6-23EF5FFD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73F829-29C4-4801-A6C0-17558BF4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52149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94" y="5554264"/>
            <a:ext cx="1930161" cy="9784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25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58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6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Зразок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761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28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2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95995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2606"/>
            <a:ext cx="3200400" cy="317862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dirty="0"/>
              <a:t>Редагувати стиль зразка тексту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57" y="5554264"/>
            <a:ext cx="2013422" cy="10207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6" t="3047" b="1"/>
          <a:stretch/>
        </p:blipFill>
        <p:spPr>
          <a:xfrm>
            <a:off x="1854925" y="6538816"/>
            <a:ext cx="1744517" cy="3191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" t="16273" r="64523" b="9660"/>
          <a:stretch/>
        </p:blipFill>
        <p:spPr>
          <a:xfrm>
            <a:off x="330925" y="6614159"/>
            <a:ext cx="1288869" cy="2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1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4107F0-A772-ADF9-2F98-359FF4FB2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AE9A7D27-C6AA-5EE0-7BE0-E94E982DA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4C65CEA3-F28C-6A49-217E-B6C7729A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AC516C6-11B7-F5BC-C1A2-858260AD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E8CDBDD-874F-4FE3-ACC7-016A1269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64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DAC82-5B17-4132-BE5F-9DD38B8C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4F5CE2-EB97-43CE-B9BC-15C7E575D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25ED8D-3D59-4C07-B9E3-2DAB1D06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49D4C6-D820-4D14-89E9-C4452634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75E6A-EB60-45B3-ADD0-D6A4BDF4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7476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35FAD-4441-F104-DA8D-9E34C4A1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E1E3BF7-CAAC-E529-11F3-9EF68454E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20F21AA5-0B98-1F09-4436-F70CAAD4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33ED77CA-54B7-C356-1A62-BDEBABE0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B3ABDEB-926F-F7EC-7085-864B7EA7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612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5006A-9C19-89AA-BE07-37588412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D687700-4331-0A75-09C1-C766A3B8C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E9A8EA3A-0826-4F22-1946-2D718C7F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11484876-1BA1-44E7-E53A-ADC63BF4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C156B6D-E5FC-E0BF-041D-AADB23C3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660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227B3-72F4-92F1-0F25-90578372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26626EE-75F5-89F7-4617-5D5F749BA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416651AD-881E-512F-0BE7-0CFBFB0D0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9F1A7F37-0416-C993-D330-3259B6F2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EFC2904E-B243-E5A3-6FD1-5421A19A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3F757E46-3448-5326-525E-69BA15FD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774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2BC89-E86A-B138-7DF3-98312CE7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8043EF6-8A34-9633-7A08-43649B7B1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7C299F67-A3CD-50AA-F9C0-848C1F2C1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78BC0D62-B0F9-2EF0-D8C2-EA4785655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94D25DF3-EE95-F05C-463B-47E028E32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69C9228D-4B8F-8A9E-27DA-5DD840BB6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CA6AC9C7-CDFA-C4D3-DA58-47B07E459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BE7DD73A-A819-3B52-9486-FC2AA3A7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146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890C5-EE27-B756-D1F8-76996EB2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6BD09217-9EC4-BBB8-6F6C-F8A92E345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D10AFE8E-D94D-B4A1-DDCE-38EF6DC0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295F0E2-4E06-75B1-3964-2B9D1CD8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921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6E2AF057-9FBC-1E18-5C6B-119DED76B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29A32A36-A2A6-7A3D-CF8A-33AF8674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EE65882-F58D-F67C-B663-DBCFF973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2162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20CCF-8C09-A8EB-EC8F-D9D5899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FD6551A-F5B7-5552-F881-028213091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4A9001F-7EFF-F3A4-FB1B-E5C8288FE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0092A825-40B3-759E-732F-A426A1D3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2EEDFBB0-9600-F7B4-169A-62368115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5552010C-20F1-8C63-587D-E2BAB1CA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741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AF22EA-38CE-1475-EDE1-9AE05E4B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A6B1FD97-D183-0DE6-9D2B-583B2D8E3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99DCFE25-E800-4596-004F-5D4E789DA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6E197648-3403-A599-89C2-6A7342AC5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25AD333A-5013-E589-4937-AD259037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E47F37F2-A481-B1E0-2424-7CB0CC90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60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ED8130-DA06-2F66-B74E-BBCBABCC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09F15AD3-C88F-40CF-79FF-B754724D4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8E0B9D5-1C75-FF6A-1925-BF5D154F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1867EA0-CCD9-DE96-9C86-FDC80B2E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94C4B9D9-C8AD-3285-A64A-19669D62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33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4F04258B-DEE6-8DC9-5F14-286CFD398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287A3CC2-A6CC-9419-F27E-E5DBEF713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2F2FCA0-4FF8-4FEF-DCFB-6F8CF222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D582FAED-012C-F445-EA11-6247A147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C3BD1D0-5BF7-7963-FD57-759EA8D6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149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F8FDB-FBDD-4EAF-9402-906A386E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9D2B12-D247-4FAE-B594-1167D67C3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596D0F-6E33-479F-A97D-C0A7CA63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9CB0F6-6A25-437D-AFDA-27796D56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28EB81-C2C2-40EE-B1D8-D2E55BC6C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27470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94B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03" y="5615224"/>
            <a:ext cx="1930161" cy="9784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841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5552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066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Зразок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34266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372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605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rgbClr val="94B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95995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2606"/>
            <a:ext cx="3200400" cy="317862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dirty="0"/>
              <a:t>Редагувати стиль зразка тексту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57" y="5554264"/>
            <a:ext cx="2013422" cy="10207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6" t="3047" b="1"/>
          <a:stretch/>
        </p:blipFill>
        <p:spPr>
          <a:xfrm>
            <a:off x="1854925" y="6538816"/>
            <a:ext cx="1744517" cy="3191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" t="16273" r="64523" b="9660"/>
          <a:stretch/>
        </p:blipFill>
        <p:spPr>
          <a:xfrm>
            <a:off x="330925" y="6614159"/>
            <a:ext cx="1288869" cy="2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3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96D26D-0A56-4589-B51F-7F9A8355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F71E6-CCC9-444D-A1FD-63BE2CA52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D1EE6A-F229-4C2E-B9FE-BD2E4A08A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D297F4-ABD3-4AEF-BCFD-1747DA19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DD6D2F-FD8C-4EE1-9BBD-71B840EC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6FCCB-5948-49BE-B702-A54D5DAB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314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16550-3955-42C2-9ED1-E817C3290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6801E8-F0F1-4596-A81D-482A2E34F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F8E83D-D3FD-4256-9635-A7E1D96AE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08AC05-B7FF-4620-B78C-3C5597391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D42BF79-399C-472C-A568-E64541D31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7768381-365F-42C3-B855-405CBBBA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2A611E-6156-44F9-93BC-A7831284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2F4454-ECDC-4A97-A4F4-69A0901D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195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A0787-DDF5-431D-A685-89230501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BEE5D9-4825-410A-A371-5BB041064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B1DBBAF-EFF2-408E-A784-EDBAA7DA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70C4B5-6C61-48DB-A3ED-A882CCCD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6016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38710DC-BCB0-4325-B4AD-1584AB48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5348D-EE5B-42CC-A5A4-4DAF3C7F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272415-C138-44AA-8913-DEBEFBDE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927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1CF6B-B5D5-45A2-8136-563A930BF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B4119-BE56-4D03-B3BF-4E35ABACB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3E1603-4D8C-488E-8AAE-DB5099F5F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58EF3D-3C29-47B6-A726-3086D5B8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8FB158-9EAA-4D0E-A2BA-92CBB10DF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36BE7C-6FB0-4A1E-8174-BAB8918D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1308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42E96-66FC-47FC-9BE2-50491FB7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4FA8B87-6B2C-44AE-ACD6-CA0487E10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36A757-2187-4FB3-85BF-F22CBA72C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128310-A5E0-4AD5-9400-2257CD58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85FF0E-65D0-4C0C-B5EE-A42D4DEB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6F8E69-C9A7-45CB-A646-024D79F2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168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E6F9C9-C31A-40A3-B61C-DE78E832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305184-B8A6-4291-B6ED-FEC01A44F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85CF2A-2212-44E6-8A37-E61042C7E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F52885-84A8-4D0A-A0D0-9BF24A6C1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D0BB93-FD4B-4D2B-953B-2ABD64B28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836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95" y="5562972"/>
            <a:ext cx="1886618" cy="956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0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359B930F-043E-3083-C6A8-BB176ED49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5EF0EC0-D09F-BFB8-6456-174399918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A0F0BF8-DA55-CAEB-13E3-E6032504B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22D20F-5F7B-4E39-BF49-E447CA514506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DEA7D10-BD5B-5A21-BD46-6029C9B25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7EB80EFD-07E7-3E52-28C8-BAAB9495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E96176-3142-4E15-A1BC-890EBDBCDA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8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94B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86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211" y="5632640"/>
            <a:ext cx="1886618" cy="956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7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8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92025F-E6CA-44B6-B458-A2B376007B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659"/>
            <a:ext cx="12192000" cy="6962659"/>
          </a:xfrm>
          <a:prstGeom prst="rect">
            <a:avLst/>
          </a:prstGeom>
        </p:spPr>
      </p:pic>
      <p:sp>
        <p:nvSpPr>
          <p:cNvPr id="6" name="Місце для тексту 5"/>
          <p:cNvSpPr>
            <a:spLocks noGrp="1"/>
          </p:cNvSpPr>
          <p:nvPr>
            <p:ph type="body" idx="1"/>
          </p:nvPr>
        </p:nvSpPr>
        <p:spPr>
          <a:xfrm>
            <a:off x="-293881" y="5165425"/>
            <a:ext cx="3580410" cy="584545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Тест для </a:t>
            </a:r>
            <a:r>
              <a:rPr lang="ru-RU" dirty="0" err="1">
                <a:solidFill>
                  <a:srgbClr val="FF0000"/>
                </a:solidFill>
              </a:rPr>
              <a:t>виявлення</a:t>
            </a:r>
            <a:r>
              <a:rPr lang="ru-RU" b="1" dirty="0">
                <a:solidFill>
                  <a:srgbClr val="FF0000"/>
                </a:solidFill>
              </a:rPr>
              <a:t> 5 </a:t>
            </a:r>
            <a:r>
              <a:rPr lang="ru-RU" b="1" dirty="0" err="1">
                <a:solidFill>
                  <a:srgbClr val="FF0000"/>
                </a:solidFill>
              </a:rPr>
              <a:t>наркотиків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SNIPER®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Місце для тексту 7"/>
          <p:cNvSpPr>
            <a:spLocks noGrp="1"/>
          </p:cNvSpPr>
          <p:nvPr>
            <p:ph type="body" sz="quarter" idx="3"/>
          </p:nvPr>
        </p:nvSpPr>
        <p:spPr>
          <a:xfrm>
            <a:off x="264716" y="1982987"/>
            <a:ext cx="2861423" cy="90884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Тест для </a:t>
            </a:r>
            <a:r>
              <a:rPr lang="ru-RU" b="1" dirty="0" err="1">
                <a:solidFill>
                  <a:srgbClr val="FF0000"/>
                </a:solidFill>
              </a:rPr>
              <a:t>виявлення</a:t>
            </a:r>
            <a:r>
              <a:rPr lang="ru-RU" b="1" dirty="0">
                <a:solidFill>
                  <a:srgbClr val="FF0000"/>
                </a:solidFill>
              </a:rPr>
              <a:t> 10 </a:t>
            </a:r>
            <a:r>
              <a:rPr lang="ru-RU" b="1" dirty="0" err="1">
                <a:solidFill>
                  <a:srgbClr val="FF0000"/>
                </a:solidFill>
              </a:rPr>
              <a:t>наркотиків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sz="2800" b="1" dirty="0">
                <a:solidFill>
                  <a:srgbClr val="FF0000"/>
                </a:solidFill>
              </a:rPr>
              <a:t>SNIPER®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73F978-59A9-4A2C-992D-8DF5B214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4" y="2962332"/>
            <a:ext cx="3001945" cy="1929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0979329D-2501-47BA-9ACD-0D389094BD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289178" y="219603"/>
            <a:ext cx="2861423" cy="1834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943DC7-5799-8A4E-783D-965E5584BF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3" y="5834512"/>
            <a:ext cx="1518057" cy="894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F3CB3-DFEB-FC14-AB70-C42FC3CB08B6}"/>
              </a:ext>
            </a:extLst>
          </p:cNvPr>
          <p:cNvSpPr txBox="1"/>
          <p:nvPr/>
        </p:nvSpPr>
        <p:spPr>
          <a:xfrm>
            <a:off x="3945784" y="296624"/>
            <a:ext cx="8027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585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SNIPER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5585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uk-UA" sz="3600" b="1" i="0" u="none" strike="noStrike" kern="1200" cap="none" spc="0" normalizeH="0" baseline="0" noProof="0" dirty="0">
                <a:ln>
                  <a:noFill/>
                </a:ln>
                <a:solidFill>
                  <a:srgbClr val="5585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Точний постріл по наркотикам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E751F-AE97-B6C3-4704-15EB6AA54A5F}"/>
              </a:ext>
            </a:extLst>
          </p:cNvPr>
          <p:cNvSpPr txBox="1"/>
          <p:nvPr/>
        </p:nvSpPr>
        <p:spPr>
          <a:xfrm>
            <a:off x="4217299" y="1336656"/>
            <a:ext cx="767120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SNIPER -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це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комбінація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наркотики 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2025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року (спайс (синтетична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маріхуана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трамадол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бупренорфін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відмінну від інших тестів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45354-31B3-2AF1-7822-43E34617465A}"/>
              </a:ext>
            </a:extLst>
          </p:cNvPr>
          <p:cNvSpPr txBox="1"/>
          <p:nvPr/>
        </p:nvSpPr>
        <p:spPr>
          <a:xfrm>
            <a:off x="3999089" y="3735032"/>
            <a:ext cx="636045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Дві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методики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тестування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метод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занурення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B3297-8101-7BDB-7F32-24326E7E3310}"/>
              </a:ext>
            </a:extLst>
          </p:cNvPr>
          <p:cNvSpPr txBox="1"/>
          <p:nvPr/>
        </p:nvSpPr>
        <p:spPr>
          <a:xfrm>
            <a:off x="3771087" y="5208680"/>
            <a:ext cx="58728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Рекомендує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SNIPER</a:t>
            </a: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ваші клієнти отримають точний результат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2B269-F706-F9F3-5DD5-69D42C138EBC}"/>
              </a:ext>
            </a:extLst>
          </p:cNvPr>
          <p:cNvSpPr txBox="1"/>
          <p:nvPr/>
        </p:nvSpPr>
        <p:spPr>
          <a:xfrm>
            <a:off x="5583800" y="2651646"/>
            <a:ext cx="2622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Американська якість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0435332-C100-BBAC-01A0-C6D74EA23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0375" y="2546995"/>
            <a:ext cx="2962913" cy="148755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9F3EF9E-92CA-8A25-A2C0-316D0CB24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375" y="4298952"/>
            <a:ext cx="2962913" cy="1572437"/>
          </a:xfrm>
          <a:prstGeom prst="rect">
            <a:avLst/>
          </a:prstGeom>
        </p:spPr>
      </p:pic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520BA171-A618-8AE7-D7E7-A4AA3F7FDE6B}"/>
              </a:ext>
            </a:extLst>
          </p:cNvPr>
          <p:cNvSpPr/>
          <p:nvPr/>
        </p:nvSpPr>
        <p:spPr>
          <a:xfrm>
            <a:off x="3979777" y="1282993"/>
            <a:ext cx="7908725" cy="89339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9A29AFE9-3482-6983-5DA0-EEDF9DA70F96}"/>
              </a:ext>
            </a:extLst>
          </p:cNvPr>
          <p:cNvSpPr/>
          <p:nvPr/>
        </p:nvSpPr>
        <p:spPr>
          <a:xfrm>
            <a:off x="5394214" y="2539099"/>
            <a:ext cx="3001945" cy="62520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кутник: округлені кути 12">
            <a:extLst>
              <a:ext uri="{FF2B5EF4-FFF2-40B4-BE49-F238E27FC236}">
                <a16:creationId xmlns:a16="http://schemas.microsoft.com/office/drawing/2014/main" id="{1EF538C4-4C5F-2302-0C09-5C5E4C3A4A75}"/>
              </a:ext>
            </a:extLst>
          </p:cNvPr>
          <p:cNvSpPr/>
          <p:nvPr/>
        </p:nvSpPr>
        <p:spPr>
          <a:xfrm>
            <a:off x="3679371" y="3671171"/>
            <a:ext cx="5432292" cy="12174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AD498-5B50-9569-B3ED-B0B1A5A253B8}"/>
              </a:ext>
            </a:extLst>
          </p:cNvPr>
          <p:cNvSpPr txBox="1"/>
          <p:nvPr/>
        </p:nvSpPr>
        <p:spPr>
          <a:xfrm>
            <a:off x="4031555" y="4320350"/>
            <a:ext cx="6259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крапельний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метод (для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малої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кількості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сечі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!)</a:t>
            </a:r>
            <a:endParaRPr kumimoji="0" lang="uk-U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581F5F0-18F1-B53E-4062-98D2A07CB6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015" y="5181619"/>
            <a:ext cx="5491004" cy="115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build="allAtOnce"/>
      <p:bldP spid="16" grpId="0"/>
      <p:bldP spid="18" grpId="0" build="allAtOnce"/>
      <p:bldP spid="2" grpId="0" animBg="1"/>
      <p:bldP spid="5" grpId="0" animBg="1"/>
      <p:bldP spid="13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9E452C9-12A8-12D3-8B07-5DF145C5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57" y="5245224"/>
            <a:ext cx="8057356" cy="109855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6B16DF-1B7D-551E-D81C-C84944E7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681" y="1192385"/>
            <a:ext cx="2310584" cy="263251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827FA91-03B7-4531-4D50-AE2D74A4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691" y="1247657"/>
            <a:ext cx="2310584" cy="2687703"/>
          </a:xfrm>
          <a:prstGeom prst="rect">
            <a:avLst/>
          </a:prstGeom>
        </p:spPr>
      </p:pic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FA24E53E-7CD7-1A25-ECF5-473504E001AC}"/>
              </a:ext>
            </a:extLst>
          </p:cNvPr>
          <p:cNvSpPr/>
          <p:nvPr/>
        </p:nvSpPr>
        <p:spPr>
          <a:xfrm>
            <a:off x="3995057" y="1287723"/>
            <a:ext cx="2220686" cy="260937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BE2E3-6B49-C3E2-E9FF-3DAC449D1415}"/>
              </a:ext>
            </a:extLst>
          </p:cNvPr>
          <p:cNvSpPr txBox="1"/>
          <p:nvPr/>
        </p:nvSpPr>
        <p:spPr>
          <a:xfrm>
            <a:off x="1124438" y="227165"/>
            <a:ext cx="10927975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5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Швидкі тести для діагностики </a:t>
            </a:r>
            <a:r>
              <a:rPr kumimoji="0" lang="en-US" sz="325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COVID</a:t>
            </a:r>
            <a:r>
              <a:rPr kumimoji="0" lang="uk-UA" sz="325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та </a:t>
            </a:r>
            <a:r>
              <a:rPr kumimoji="0" lang="uk-UA" sz="3250" b="1" i="0" u="none" strike="noStrike" kern="1200" cap="none" spc="0" normalizeH="0" baseline="0" noProof="0" dirty="0" err="1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ГРИПу</a:t>
            </a:r>
            <a:r>
              <a:rPr kumimoji="0" lang="uk-UA" sz="325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555F2F-1A6D-D06E-5C76-F8367E6BF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6" y="340670"/>
            <a:ext cx="2940424" cy="29404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5C37AC-9066-9980-FF86-9E931F5E1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2" y="1957431"/>
            <a:ext cx="3013038" cy="30130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8B4B4F-57BB-146A-C588-DF70FA5D4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5" y="3576906"/>
            <a:ext cx="3013038" cy="3013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4F6822-5323-417B-35CF-2616011C794A}"/>
              </a:ext>
            </a:extLst>
          </p:cNvPr>
          <p:cNvSpPr txBox="1"/>
          <p:nvPr/>
        </p:nvSpPr>
        <p:spPr>
          <a:xfrm>
            <a:off x="4016766" y="1525149"/>
            <a:ext cx="2087879" cy="85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Національний </a:t>
            </a:r>
            <a:r>
              <a:rPr kumimoji="0" lang="uk-UA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кешбек</a:t>
            </a:r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C7118A-7217-0761-4F9F-2B489EDFE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769" y="2525390"/>
            <a:ext cx="1805941" cy="10140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FD3264-1068-003E-E87E-4967137305C6}"/>
              </a:ext>
            </a:extLst>
          </p:cNvPr>
          <p:cNvSpPr txBox="1"/>
          <p:nvPr/>
        </p:nvSpPr>
        <p:spPr>
          <a:xfrm>
            <a:off x="9755714" y="1468703"/>
            <a:ext cx="19219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8-</a:t>
            </a:r>
            <a:r>
              <a:rPr kumimoji="0" lang="uk-U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 хв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Швидкість отримання результату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F4C7AD-98A8-5672-71F9-E9953B65BFC4}"/>
              </a:ext>
            </a:extLst>
          </p:cNvPr>
          <p:cNvSpPr txBox="1"/>
          <p:nvPr/>
        </p:nvSpPr>
        <p:spPr>
          <a:xfrm>
            <a:off x="7038812" y="1463722"/>
            <a:ext cx="227775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Висока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чутливість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специфічність</a:t>
            </a:r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808FB-FE2B-7C5B-8360-00342F1AC475}"/>
              </a:ext>
            </a:extLst>
          </p:cNvPr>
          <p:cNvSpPr txBox="1"/>
          <p:nvPr/>
        </p:nvSpPr>
        <p:spPr>
          <a:xfrm>
            <a:off x="4790193" y="5389616"/>
            <a:ext cx="57992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CITO TEST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ваш над</a:t>
            </a:r>
            <a:r>
              <a:rPr kumimoji="0" 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ійний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 швидкий ключ до своєчасної допомоги  вашим клієнтам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CCA963-6EE2-0CDA-F8B1-A35718E6C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286" y="4007556"/>
            <a:ext cx="7766488" cy="12293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1FE706-6727-4B20-CD74-429491B4AFF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8519" t="42146" r="7445" b="33309"/>
          <a:stretch>
            <a:fillRect/>
          </a:stretch>
        </p:blipFill>
        <p:spPr>
          <a:xfrm>
            <a:off x="10589408" y="3897094"/>
            <a:ext cx="745153" cy="1303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D8E907-58B4-5EA4-560B-0C2DCA2FE90A}"/>
              </a:ext>
            </a:extLst>
          </p:cNvPr>
          <p:cNvSpPr txBox="1"/>
          <p:nvPr/>
        </p:nvSpPr>
        <p:spPr>
          <a:xfrm>
            <a:off x="4635904" y="4347579"/>
            <a:ext cx="6110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Зручн</a:t>
            </a:r>
            <a:r>
              <a:rPr kumimoji="0" lang="uk-UA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ість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тестування ( упаковка= штатив)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815C2DA-9A66-7863-3E24-9D12BD87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6" y="400735"/>
            <a:ext cx="2940424" cy="294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3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22" grpId="0"/>
      <p:bldP spid="26" grpId="0"/>
      <p:bldP spid="2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FDE223-AD7C-D007-2723-0004955EE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382" y="-161805"/>
            <a:ext cx="6096012" cy="609601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9858B-EF26-28E4-6EC2-61B98E05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-161805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Для </a:t>
            </a:r>
            <a:r>
              <a:rPr lang="ru-RU" dirty="0" err="1"/>
              <a:t>чого</a:t>
            </a:r>
            <a:r>
              <a:rPr lang="ru-RU" dirty="0"/>
              <a:t> пот</a:t>
            </a:r>
            <a:r>
              <a:rPr lang="uk-UA" dirty="0" err="1"/>
              <a:t>рібен</a:t>
            </a:r>
            <a:r>
              <a:rPr lang="uk-UA" dirty="0"/>
              <a:t> тест </a:t>
            </a:r>
            <a:r>
              <a:rPr lang="en-US" dirty="0"/>
              <a:t>CITO TEST STREP A</a:t>
            </a:r>
            <a:endParaRPr lang="uk-UA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AB390F1C-A74A-09D3-CCCB-9985035C8E1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4776" y="4278313"/>
            <a:ext cx="11627224" cy="1351522"/>
          </a:xfrm>
        </p:spPr>
        <p:txBody>
          <a:bodyPr/>
          <a:lstStyle/>
          <a:p>
            <a:pPr algn="ctr"/>
            <a:r>
              <a:rPr lang="ru-RU" b="1" dirty="0"/>
              <a:t>Для </a:t>
            </a:r>
            <a:r>
              <a:rPr lang="ru-RU" b="1" dirty="0" err="1"/>
              <a:t>Діагностування</a:t>
            </a:r>
            <a:r>
              <a:rPr lang="ru-RU" b="1" dirty="0"/>
              <a:t> </a:t>
            </a:r>
            <a:r>
              <a:rPr lang="ru-RU" b="1" dirty="0" err="1"/>
              <a:t>стрептококової</a:t>
            </a:r>
            <a:r>
              <a:rPr lang="ru-RU" b="1" dirty="0"/>
              <a:t> </a:t>
            </a:r>
            <a:r>
              <a:rPr lang="ru-RU" b="1" dirty="0" err="1"/>
              <a:t>анг</a:t>
            </a:r>
            <a:r>
              <a:rPr lang="uk-UA" b="1" dirty="0" err="1"/>
              <a:t>іни</a:t>
            </a:r>
            <a:endParaRPr lang="en-US" b="1" dirty="0"/>
          </a:p>
          <a:p>
            <a:pPr algn="ctr"/>
            <a:r>
              <a:rPr lang="uk-UA" dirty="0"/>
              <a:t>це інфекційне захворювання, викликане бактерією </a:t>
            </a:r>
            <a:r>
              <a:rPr lang="en-US" dirty="0"/>
              <a:t>Streptococcus pyogenes (</a:t>
            </a:r>
            <a:r>
              <a:rPr lang="uk-UA" dirty="0"/>
              <a:t>стрептокок групи А), яке вражає горло та мигдалини. </a:t>
            </a:r>
          </a:p>
          <a:p>
            <a:endParaRPr lang="uk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1B5C6-7891-E46E-6591-5F4FD1AED84A}"/>
              </a:ext>
            </a:extLst>
          </p:cNvPr>
          <p:cNvSpPr txBox="1"/>
          <p:nvPr/>
        </p:nvSpPr>
        <p:spPr>
          <a:xfrm>
            <a:off x="1053177" y="5393033"/>
            <a:ext cx="9784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76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08121" y="125278"/>
            <a:ext cx="11289716" cy="952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44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0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Calibri" panose="020F0502020204030204"/>
                <a:ea typeface="Open Sans Bold" pitchFamily="34" charset="-122"/>
                <a:cs typeface="+mn-cs"/>
              </a:rPr>
              <a:t>Кому рекомендувати тест 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Calibri" panose="020F0502020204030204"/>
                <a:ea typeface="Open Sans Bold" pitchFamily="34" charset="-122"/>
                <a:cs typeface="+mn-cs"/>
              </a:rPr>
              <a:t>CITO TEST STREP A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6960" y="1629765"/>
            <a:ext cx="3118677" cy="1659237"/>
          </a:xfrm>
          <a:prstGeom prst="roundRect">
            <a:avLst>
              <a:gd name="adj" fmla="val 16608"/>
            </a:avLst>
          </a:prstGeom>
          <a:solidFill>
            <a:srgbClr val="EAF2D9"/>
          </a:solidFill>
          <a:ln w="7620">
            <a:solidFill>
              <a:srgbClr val="D0D8B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68039" y="2178893"/>
            <a:ext cx="2430661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-76370" y="1937708"/>
            <a:ext cx="3545711" cy="110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   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Висока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температура</a:t>
            </a: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Лихоманка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38°C і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вище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863800" y="1677695"/>
            <a:ext cx="3058815" cy="1621831"/>
          </a:xfrm>
          <a:prstGeom prst="roundRect">
            <a:avLst>
              <a:gd name="adj" fmla="val 16608"/>
            </a:avLst>
          </a:prstGeom>
          <a:solidFill>
            <a:srgbClr val="EAF2D9"/>
          </a:solidFill>
          <a:ln w="7620">
            <a:solidFill>
              <a:srgbClr val="D0D8B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37659" y="1797462"/>
            <a:ext cx="2452688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72006" y="1937708"/>
            <a:ext cx="3058814" cy="110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Сильний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біль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у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горлі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Раптовий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початок інтенсивного болю, що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ускладнює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ковтання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68038" y="3819197"/>
            <a:ext cx="7887196" cy="952102"/>
          </a:xfrm>
          <a:prstGeom prst="roundRect">
            <a:avLst>
              <a:gd name="adj" fmla="val 20184"/>
            </a:avLst>
          </a:prstGeom>
          <a:solidFill>
            <a:srgbClr val="EAF2D9"/>
          </a:solidFill>
          <a:ln w="7620">
            <a:solidFill>
              <a:srgbClr val="D0D8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416346" y="3986877"/>
            <a:ext cx="2491085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10988" y="3899133"/>
            <a:ext cx="7744246" cy="63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                                              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Набряклі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мигдалини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Червоні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, збільшені мигдалини, часто з білими або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жовтими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плямами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6960" y="5238574"/>
            <a:ext cx="11716386" cy="667135"/>
          </a:xfrm>
          <a:prstGeom prst="roundRect">
            <a:avLst>
              <a:gd name="adj" fmla="val 25647"/>
            </a:avLst>
          </a:prstGeom>
          <a:solidFill>
            <a:srgbClr val="DFECC6"/>
          </a:solidFill>
          <a:ln/>
        </p:spPr>
      </p:sp>
      <p:sp>
        <p:nvSpPr>
          <p:cNvPr id="15" name="Text 11"/>
          <p:cNvSpPr/>
          <p:nvPr/>
        </p:nvSpPr>
        <p:spPr>
          <a:xfrm>
            <a:off x="140553" y="5419198"/>
            <a:ext cx="11622793" cy="15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Важливо!</a:t>
            </a:r>
            <a:r>
              <a:rPr kumimoji="0" lang="en-US" sz="13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Відсутність кашлю та нежитю (типових для вірусних інфекцій) часто вказує на стрептококову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інфекцію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31ADCEE-EB37-292D-F703-62B3D2AC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76" y="1544654"/>
            <a:ext cx="2387919" cy="178863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2616548-FA55-0ABE-9C87-F669B969D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353" y="1554626"/>
            <a:ext cx="2828925" cy="160972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904F30F-B5A3-8C34-DF6C-E85F7921E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347" y="3472745"/>
            <a:ext cx="1728105" cy="149409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8166F4-ED4B-5AEE-0020-E9B8B976B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4422" y="3448306"/>
            <a:ext cx="1359540" cy="1605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35D33D-DCE7-C4ED-EF84-5471C694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" y="4350778"/>
            <a:ext cx="11789229" cy="7369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F1A2FD-8E3B-0844-30A0-6B745CF0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95" y="1240208"/>
            <a:ext cx="3181081" cy="2188792"/>
          </a:xfrm>
          <a:prstGeom prst="rect">
            <a:avLst/>
          </a:prstGeom>
        </p:spPr>
      </p:pic>
      <p:sp>
        <p:nvSpPr>
          <p:cNvPr id="4" name="Прямокутник: округлені кути 3">
            <a:extLst>
              <a:ext uri="{FF2B5EF4-FFF2-40B4-BE49-F238E27FC236}">
                <a16:creationId xmlns:a16="http://schemas.microsoft.com/office/drawing/2014/main" id="{71EBB7D2-15E7-7CCE-73C9-3951348EB722}"/>
              </a:ext>
            </a:extLst>
          </p:cNvPr>
          <p:cNvSpPr/>
          <p:nvPr/>
        </p:nvSpPr>
        <p:spPr>
          <a:xfrm>
            <a:off x="328739" y="1228757"/>
            <a:ext cx="2123486" cy="22002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5802EE-7C4B-4EB8-BB80-5CE5795E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5" y="1240208"/>
            <a:ext cx="1928290" cy="220024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51CEF-9CAA-B1F1-AE10-0AE1806B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07144"/>
            <a:ext cx="10134600" cy="708289"/>
          </a:xfrm>
        </p:spPr>
        <p:txBody>
          <a:bodyPr>
            <a:normAutofit/>
          </a:bodyPr>
          <a:lstStyle/>
          <a:p>
            <a:r>
              <a:rPr lang="uk-UA" sz="4000" b="1" spc="0" dirty="0">
                <a:solidFill>
                  <a:srgbClr val="496B21"/>
                </a:solidFill>
                <a:latin typeface="Calibri" panose="020F0502020204030204"/>
                <a:ea typeface="Open Sans Bold" pitchFamily="34" charset="-122"/>
                <a:cs typeface="+mn-cs"/>
              </a:rPr>
              <a:t>Переваги </a:t>
            </a:r>
            <a:r>
              <a:rPr lang="en-US" sz="4000" b="1" spc="0" dirty="0">
                <a:solidFill>
                  <a:srgbClr val="496B21"/>
                </a:solidFill>
                <a:latin typeface="Calibri" panose="020F0502020204030204"/>
                <a:ea typeface="Open Sans Bold" pitchFamily="34" charset="-122"/>
                <a:cs typeface="+mn-cs"/>
              </a:rPr>
              <a:t>CITO TEST STREP A</a:t>
            </a:r>
            <a:r>
              <a:rPr lang="uk-UA" sz="4000" b="1" spc="0" dirty="0">
                <a:solidFill>
                  <a:srgbClr val="496B21"/>
                </a:solidFill>
                <a:latin typeface="Calibri" panose="020F0502020204030204"/>
                <a:ea typeface="Open Sans Bold" pitchFamily="34" charset="-122"/>
                <a:cs typeface="+mn-cs"/>
              </a:rPr>
              <a:t> на стрептокок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063300D-430B-BB9E-92B6-5AE8D84B8A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5884" y="1059020"/>
            <a:ext cx="2003367" cy="2381432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ru-RU" sz="4800" b="1" dirty="0"/>
              <a:t>       </a:t>
            </a:r>
            <a:r>
              <a:rPr lang="uk-UA" sz="6500" b="1" dirty="0"/>
              <a:t>9</a:t>
            </a:r>
            <a:r>
              <a:rPr lang="en-US" sz="6500" b="1" dirty="0"/>
              <a:t>5,2</a:t>
            </a:r>
            <a:r>
              <a:rPr lang="uk-UA" sz="6500" b="1" dirty="0"/>
              <a:t>%</a:t>
            </a:r>
          </a:p>
          <a:p>
            <a:pPr algn="ctr">
              <a:buNone/>
            </a:pPr>
            <a:r>
              <a:rPr lang="ru-RU" sz="2300" b="1" dirty="0"/>
              <a:t>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Висока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чутливість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та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специфічність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при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виявленні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стрептококової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інфекції</a:t>
            </a:r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2AAA0-8189-5FBF-E4B6-7FF3EDBD881A}"/>
              </a:ext>
            </a:extLst>
          </p:cNvPr>
          <p:cNvSpPr txBox="1"/>
          <p:nvPr/>
        </p:nvSpPr>
        <p:spPr>
          <a:xfrm>
            <a:off x="2958763" y="2098132"/>
            <a:ext cx="168385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Швидкість</a:t>
            </a:r>
            <a:r>
              <a:rPr kumimoji="0" lang="ru-RU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отримання</a:t>
            </a:r>
            <a:r>
              <a:rPr kumimoji="0" lang="ru-RU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результату</a:t>
            </a:r>
            <a:endParaRPr kumimoji="0" lang="uk-UA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F1119-0AC2-AA63-415F-86C5067DFA36}"/>
              </a:ext>
            </a:extLst>
          </p:cNvPr>
          <p:cNvSpPr txBox="1"/>
          <p:nvPr/>
        </p:nvSpPr>
        <p:spPr>
          <a:xfrm>
            <a:off x="3169863" y="1386739"/>
            <a:ext cx="1451869" cy="791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хв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1CE3D2-CBFE-53F2-CF59-D75D4E9D84BD}"/>
              </a:ext>
            </a:extLst>
          </p:cNvPr>
          <p:cNvSpPr txBox="1"/>
          <p:nvPr/>
        </p:nvSpPr>
        <p:spPr>
          <a:xfrm>
            <a:off x="5132052" y="1556464"/>
            <a:ext cx="32419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Безпека рекомендації </a:t>
            </a:r>
            <a:r>
              <a:rPr kumimoji="0" lang="uk-U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призначений для самоконтролю </a:t>
            </a:r>
            <a:r>
              <a:rPr kumimoji="0" lang="uk-UA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навідмінну</a:t>
            </a:r>
            <a:r>
              <a:rPr kumimoji="0" lang="uk-U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від іншого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ECE65-3B51-1242-5296-92CB90EEBCBC}"/>
              </a:ext>
            </a:extLst>
          </p:cNvPr>
          <p:cNvSpPr txBox="1"/>
          <p:nvPr/>
        </p:nvSpPr>
        <p:spPr>
          <a:xfrm>
            <a:off x="576943" y="4470113"/>
            <a:ext cx="11615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Використання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CITI TEST STREP A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знижує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ризик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ускладнень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сприяє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раціональному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використанню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антибіотиків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5ACAFA3-B8B5-099F-9706-496FC8C1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564" y="1228757"/>
            <a:ext cx="3377080" cy="22116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0A72E3-A10A-6342-4ADD-A08562F9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37" y="2334488"/>
            <a:ext cx="1805941" cy="10140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5982FB-3880-BACC-58DD-ED752F2021E8}"/>
              </a:ext>
            </a:extLst>
          </p:cNvPr>
          <p:cNvSpPr txBox="1"/>
          <p:nvPr/>
        </p:nvSpPr>
        <p:spPr>
          <a:xfrm>
            <a:off x="9247279" y="1228757"/>
            <a:ext cx="24050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Національний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uk-UA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кешбек</a:t>
            </a:r>
            <a:endParaRPr kumimoji="0" lang="uk-U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ABA72D1-19B7-DF35-BA05-D854BFD9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67" y="4231561"/>
            <a:ext cx="3048264" cy="30482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87BCB08-1EC4-5077-EA85-71D8B8BE9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53" y="4155988"/>
            <a:ext cx="3124847" cy="31248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B87605-C1D7-1811-F050-43BD69650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485" y="3577847"/>
            <a:ext cx="9263348" cy="668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E66FF-E93C-61DB-793F-A5A130BF0E62}"/>
              </a:ext>
            </a:extLst>
          </p:cNvPr>
          <p:cNvSpPr txBox="1"/>
          <p:nvPr/>
        </p:nvSpPr>
        <p:spPr>
          <a:xfrm>
            <a:off x="2268319" y="3569109"/>
            <a:ext cx="6105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Зручність тестування ( упаковка= штатив)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89F374-41C5-D324-CBAE-4153FC74A1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7140" t="42926" r="6574" b="32665"/>
          <a:stretch>
            <a:fillRect/>
          </a:stretch>
        </p:blipFill>
        <p:spPr>
          <a:xfrm>
            <a:off x="7263392" y="3568034"/>
            <a:ext cx="492201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5" grpId="0"/>
      <p:bldP spid="11" grpId="0"/>
      <p:bldP spid="13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7CEF0B-B44D-4690-9BC3-8822458EB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962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13148B-18EB-434B-BFB7-1E71469339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r="21554"/>
          <a:stretch/>
        </p:blipFill>
        <p:spPr>
          <a:xfrm>
            <a:off x="8346559" y="422129"/>
            <a:ext cx="3327989" cy="6013742"/>
          </a:xfrm>
          <a:prstGeom prst="rect">
            <a:avLst/>
          </a:prstGeom>
          <a:ln w="5715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C497FFC-8085-4597-B028-9359AB12C1B1}"/>
              </a:ext>
            </a:extLst>
          </p:cNvPr>
          <p:cNvSpPr/>
          <p:nvPr/>
        </p:nvSpPr>
        <p:spPr>
          <a:xfrm>
            <a:off x="272904" y="1644053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Форма випуск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тест-смужка в індивідуальній упаковці чи 25 тест-смужок у контейнері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211575B-DC59-43D3-AE1F-1E988A9966F0}"/>
              </a:ext>
            </a:extLst>
          </p:cNvPr>
          <p:cNvSpPr/>
          <p:nvPr/>
        </p:nvSpPr>
        <p:spPr>
          <a:xfrm>
            <a:off x="517452" y="2530587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Біоматеріал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вагінальний секрет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6C46865-B3BD-4FDF-9DA8-CE117937820F}"/>
              </a:ext>
            </a:extLst>
          </p:cNvPr>
          <p:cNvSpPr/>
          <p:nvPr/>
        </p:nvSpPr>
        <p:spPr>
          <a:xfrm>
            <a:off x="815164" y="3349472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Швидко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результат через 20 секунд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2564150-440A-4F1D-9632-DB8D4124203B}"/>
              </a:ext>
            </a:extLst>
          </p:cNvPr>
          <p:cNvSpPr/>
          <p:nvPr/>
        </p:nvSpPr>
        <p:spPr>
          <a:xfrm>
            <a:off x="1171355" y="4174116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Просто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(без додаткового оснащення)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4F0E173-9C6B-4D9F-9EA1-B87076CBBCD0}"/>
              </a:ext>
            </a:extLst>
          </p:cNvPr>
          <p:cNvSpPr/>
          <p:nvPr/>
        </p:nvSpPr>
        <p:spPr>
          <a:xfrm>
            <a:off x="1518392" y="4999148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Максимальний термін зберігання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після відкриття: 6 міс.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FAF60CF-358B-4765-AB11-6FAFAFB6230F}"/>
              </a:ext>
            </a:extLst>
          </p:cNvPr>
          <p:cNvSpPr/>
          <p:nvPr/>
        </p:nvSpPr>
        <p:spPr>
          <a:xfrm>
            <a:off x="1985044" y="5868143"/>
            <a:ext cx="6276753" cy="691116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професійного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використання, а також для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самоконтролю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601E7-C1FE-44BD-A240-A61AEBD0546D}"/>
              </a:ext>
            </a:extLst>
          </p:cNvPr>
          <p:cNvSpPr txBox="1"/>
          <p:nvPr/>
        </p:nvSpPr>
        <p:spPr>
          <a:xfrm>
            <a:off x="296946" y="284433"/>
            <a:ext cx="90518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CITOLAB®</a:t>
            </a:r>
            <a:r>
              <a:rPr lang="uk-UA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uk-UA" sz="3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uk-UA" sz="2800" b="1" dirty="0">
                <a:latin typeface="Calibri" panose="020F0502020204030204" pitchFamily="34" charset="0"/>
                <a:cs typeface="Calibri" panose="020F0502020204030204" pitchFamily="34" charset="0"/>
              </a:rPr>
              <a:t>д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іагностичні тест-смужки для вимірювання кислотності (рН) вагінальних виділень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7541412-C21D-4BB9-9CEC-8941B78A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9" y="5744754"/>
            <a:ext cx="1500580" cy="103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12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633879-D457-4F2C-9743-DEDF2EA25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962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58D4A8-7350-4543-9CD3-56954F15C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718" y="1391201"/>
            <a:ext cx="2388371" cy="4618106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B548A04-A88F-4079-947E-B2AC5B52D88D}"/>
              </a:ext>
            </a:extLst>
          </p:cNvPr>
          <p:cNvSpPr txBox="1">
            <a:spLocks/>
          </p:cNvSpPr>
          <p:nvPr/>
        </p:nvSpPr>
        <p:spPr>
          <a:xfrm>
            <a:off x="4983635" y="126809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A46B265-B279-4ACA-A402-8BA0B8C8692E}"/>
              </a:ext>
            </a:extLst>
          </p:cNvPr>
          <p:cNvSpPr/>
          <p:nvPr/>
        </p:nvSpPr>
        <p:spPr>
          <a:xfrm>
            <a:off x="5243745" y="1588678"/>
            <a:ext cx="6489792" cy="1373180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 купівлі упаковки препарату для лікування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гінекологічних протимікробних та антисептичних засобів, засобів для спринцювання та відновлення мікрофлори)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D70CC5D-9DE7-4017-91EF-8273840520B1}"/>
              </a:ext>
            </a:extLst>
          </p:cNvPr>
          <p:cNvSpPr/>
          <p:nvPr/>
        </p:nvSpPr>
        <p:spPr>
          <a:xfrm>
            <a:off x="5231280" y="387013"/>
            <a:ext cx="6489793" cy="74153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Рекомендація до покупки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CITOLAB pH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№1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Стрелка: изогнутая вправо 10">
            <a:extLst>
              <a:ext uri="{FF2B5EF4-FFF2-40B4-BE49-F238E27FC236}">
                <a16:creationId xmlns:a16="http://schemas.microsoft.com/office/drawing/2014/main" id="{A9DEC41A-0A3E-4E70-90B7-0FB4F897E6A7}"/>
              </a:ext>
            </a:extLst>
          </p:cNvPr>
          <p:cNvSpPr/>
          <p:nvPr/>
        </p:nvSpPr>
        <p:spPr>
          <a:xfrm>
            <a:off x="4285529" y="725185"/>
            <a:ext cx="951983" cy="1819232"/>
          </a:xfrm>
          <a:prstGeom prst="curvedRightArrow">
            <a:avLst/>
          </a:prstGeom>
          <a:solidFill>
            <a:srgbClr val="65AD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Стрелка: изогнутая вправо 11">
            <a:extLst>
              <a:ext uri="{FF2B5EF4-FFF2-40B4-BE49-F238E27FC236}">
                <a16:creationId xmlns:a16="http://schemas.microsoft.com/office/drawing/2014/main" id="{8A536AF8-1C9E-4E84-8052-8C2563AA18D7}"/>
              </a:ext>
            </a:extLst>
          </p:cNvPr>
          <p:cNvSpPr/>
          <p:nvPr/>
        </p:nvSpPr>
        <p:spPr>
          <a:xfrm>
            <a:off x="4160426" y="725184"/>
            <a:ext cx="1070854" cy="3320041"/>
          </a:xfrm>
          <a:prstGeom prst="curvedRightArrow">
            <a:avLst/>
          </a:prstGeom>
          <a:solidFill>
            <a:srgbClr val="65AD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8FA0A17-886C-40C2-B5B9-5F34C883A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465" y="6135970"/>
            <a:ext cx="2553056" cy="743054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3061A8DE-7B1D-4DDD-A6F2-E42E513D010A}"/>
              </a:ext>
            </a:extLst>
          </p:cNvPr>
          <p:cNvSpPr/>
          <p:nvPr/>
        </p:nvSpPr>
        <p:spPr>
          <a:xfrm>
            <a:off x="5243744" y="3328350"/>
            <a:ext cx="6489793" cy="1054059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 жінок, які тимчасово перебувають за кордоном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і не мають швидкого доступу до гінеколога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Стрелка: изогнутая вправо 18">
            <a:extLst>
              <a:ext uri="{FF2B5EF4-FFF2-40B4-BE49-F238E27FC236}">
                <a16:creationId xmlns:a16="http://schemas.microsoft.com/office/drawing/2014/main" id="{33CE6B07-B129-4226-9A23-62020CDAF780}"/>
              </a:ext>
            </a:extLst>
          </p:cNvPr>
          <p:cNvSpPr/>
          <p:nvPr/>
        </p:nvSpPr>
        <p:spPr>
          <a:xfrm>
            <a:off x="4154194" y="753265"/>
            <a:ext cx="1070854" cy="4762952"/>
          </a:xfrm>
          <a:prstGeom prst="curvedRightArrow">
            <a:avLst/>
          </a:prstGeom>
          <a:solidFill>
            <a:srgbClr val="65AD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69A9961-619A-4B03-AB03-C3F64D37B4CE}"/>
              </a:ext>
            </a:extLst>
          </p:cNvPr>
          <p:cNvSpPr/>
          <p:nvPr/>
        </p:nvSpPr>
        <p:spPr>
          <a:xfrm>
            <a:off x="5243744" y="4706991"/>
            <a:ext cx="6489793" cy="1091288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Допоможе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швидко оцінити стан вагінального середовища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після проведеного лікування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навіть вдома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D0B8DF2-675A-4927-BDD6-2E1DEC785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2983" y="5972710"/>
            <a:ext cx="1282979" cy="885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D5875-C272-4A71-8CC7-F1CFA6DB53BB}"/>
              </a:ext>
            </a:extLst>
          </p:cNvPr>
          <p:cNvSpPr txBox="1"/>
          <p:nvPr/>
        </p:nvSpPr>
        <p:spPr>
          <a:xfrm>
            <a:off x="208721" y="283205"/>
            <a:ext cx="66458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«Додаткова» </a:t>
            </a:r>
            <a:r>
              <a:rPr kumimoji="0" lang="uk-U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рекомендація,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яка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збільшує середній чек!</a:t>
            </a:r>
            <a:endParaRPr kumimoji="0" lang="uk-UA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13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ndo de textura de hormigón grunge rosa | Vector Premium">
            <a:extLst>
              <a:ext uri="{FF2B5EF4-FFF2-40B4-BE49-F238E27FC236}">
                <a16:creationId xmlns:a16="http://schemas.microsoft.com/office/drawing/2014/main" id="{33094104-C38A-F7F7-16C8-47375297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5" y="0"/>
            <a:ext cx="12193499" cy="685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mium Photo | Confident male medical worker standing near the modern ...">
            <a:extLst>
              <a:ext uri="{FF2B5EF4-FFF2-40B4-BE49-F238E27FC236}">
                <a16:creationId xmlns:a16="http://schemas.microsoft.com/office/drawing/2014/main" id="{E907B2E8-0EB8-036B-2621-D9F5792D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" b="33500"/>
          <a:stretch/>
        </p:blipFill>
        <p:spPr bwMode="auto">
          <a:xfrm>
            <a:off x="7254285" y="1913890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solidFill>
            <a:schemeClr val="accent1"/>
          </a:solidFill>
          <a:extLst/>
        </p:spPr>
      </p:pic>
      <p:pic>
        <p:nvPicPr>
          <p:cNvPr id="3" name="Рисунок 2" descr="Зображення, що містить Шрифт, Графіка, текст, графічний дизайн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867D2754-5B8B-A0C2-2325-3111EA2B15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883" y="144441"/>
            <a:ext cx="1518057" cy="8945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997420-EAED-463A-9102-532F810CD3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0" y="1790129"/>
            <a:ext cx="4272456" cy="4272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90FDCB-8CD3-4431-A62D-BF13A2860CE4}"/>
              </a:ext>
            </a:extLst>
          </p:cNvPr>
          <p:cNvSpPr txBox="1"/>
          <p:nvPr/>
        </p:nvSpPr>
        <p:spPr>
          <a:xfrm>
            <a:off x="176900" y="1640987"/>
            <a:ext cx="5993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Причину допоможе дізнатися </a:t>
            </a:r>
          </a:p>
          <a:p>
            <a:r>
              <a:rPr lang="en-US" sz="3600" b="1" dirty="0">
                <a:solidFill>
                  <a:srgbClr val="4EA72E">
                    <a:lumMod val="50000"/>
                  </a:srgbClr>
                </a:solidFill>
              </a:rPr>
              <a:t>CITO TEST® ХЕЛІКОБАКТЕР</a:t>
            </a:r>
            <a:r>
              <a:rPr lang="ru-RU" sz="3600" b="1" dirty="0">
                <a:solidFill>
                  <a:srgbClr val="4EA72E">
                    <a:lumMod val="50000"/>
                  </a:srgbClr>
                </a:solidFill>
              </a:rPr>
              <a:t> 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6EF8008-C57A-49E5-8B56-D8EDB7252CE4}"/>
              </a:ext>
            </a:extLst>
          </p:cNvPr>
          <p:cNvSpPr/>
          <p:nvPr/>
        </p:nvSpPr>
        <p:spPr>
          <a:xfrm>
            <a:off x="451674" y="5811500"/>
            <a:ext cx="7448317" cy="717473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CITO TEST</a:t>
            </a:r>
            <a:r>
              <a:rPr lang="it-IT" sz="2000" b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®</a:t>
            </a:r>
            <a:r>
              <a:rPr lang="it-IT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 </a:t>
            </a:r>
            <a:r>
              <a:rPr lang="uk-UA" sz="2000" b="1" dirty="0">
                <a:solidFill>
                  <a:schemeClr val="tx1"/>
                </a:solidFill>
                <a:cs typeface="Times New Roman" panose="02020603050405020304" pitchFamily="18" charset="0"/>
              </a:rPr>
              <a:t>ХЕЛІКОБАКТЕР  </a:t>
            </a:r>
            <a:r>
              <a:rPr lang="uk-UA" sz="2000" b="1" dirty="0">
                <a:solidFill>
                  <a:schemeClr val="tx1"/>
                </a:solidFill>
              </a:rPr>
              <a:t>для клієнта, який прийшов за </a:t>
            </a:r>
          </a:p>
          <a:p>
            <a:pPr algn="ctr"/>
            <a:r>
              <a:rPr lang="uk-UA" sz="2000" b="1" dirty="0">
                <a:solidFill>
                  <a:srgbClr val="002060"/>
                </a:solidFill>
              </a:rPr>
              <a:t>нестероїдними протизапальними препаратами (НПЗП)</a:t>
            </a:r>
            <a:endParaRPr lang="uk-UA" sz="2000" dirty="0">
              <a:solidFill>
                <a:srgbClr val="002060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D37EF9-8C8A-4EE4-A096-736B5EC86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5480" y="6168384"/>
            <a:ext cx="2409364" cy="68961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D198692-3A89-4D59-B6B0-751B6EA9149F}"/>
              </a:ext>
            </a:extLst>
          </p:cNvPr>
          <p:cNvSpPr/>
          <p:nvPr/>
        </p:nvSpPr>
        <p:spPr>
          <a:xfrm>
            <a:off x="268622" y="166385"/>
            <a:ext cx="6321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Печія?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Відрижка?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Біль та дискомфорт у шлунку?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FB7BB21-A915-4DF4-821F-8EAF3352746B}"/>
              </a:ext>
            </a:extLst>
          </p:cNvPr>
          <p:cNvSpPr/>
          <p:nvPr/>
        </p:nvSpPr>
        <p:spPr>
          <a:xfrm>
            <a:off x="6728189" y="1513637"/>
            <a:ext cx="4993758" cy="552984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prstClr val="black"/>
                </a:solidFill>
              </a:rPr>
              <a:t>Точність</a:t>
            </a:r>
            <a:r>
              <a:rPr lang="ru-RU" dirty="0">
                <a:solidFill>
                  <a:prstClr val="black"/>
                </a:solidFill>
              </a:rPr>
              <a:t> до визначення антигенів </a:t>
            </a:r>
            <a:r>
              <a:rPr lang="en-US" dirty="0">
                <a:solidFill>
                  <a:prstClr val="black"/>
                </a:solidFill>
              </a:rPr>
              <a:t>H. pylori </a:t>
            </a:r>
            <a:r>
              <a:rPr lang="en-US" b="1" dirty="0">
                <a:solidFill>
                  <a:srgbClr val="FF0000"/>
                </a:solidFill>
              </a:rPr>
              <a:t>99%.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63118072-FEDA-4E01-A59D-40CCCDD30DBB}"/>
              </a:ext>
            </a:extLst>
          </p:cNvPr>
          <p:cNvSpPr/>
          <p:nvPr/>
        </p:nvSpPr>
        <p:spPr>
          <a:xfrm>
            <a:off x="5503163" y="2403495"/>
            <a:ext cx="4548978" cy="760875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ru-RU" dirty="0">
                <a:solidFill>
                  <a:prstClr val="black"/>
                </a:solidFill>
              </a:rPr>
              <a:t>Не</a:t>
            </a:r>
            <a:r>
              <a:rPr lang="uk-UA" dirty="0">
                <a:solidFill>
                  <a:prstClr val="black"/>
                </a:solidFill>
              </a:rPr>
              <a:t>і</a:t>
            </a:r>
            <a:r>
              <a:rPr lang="ru-RU" dirty="0">
                <a:solidFill>
                  <a:prstClr val="black"/>
                </a:solidFill>
              </a:rPr>
              <a:t>нвазивний і не спричиняє дискомфорту</a:t>
            </a:r>
          </a:p>
          <a:p>
            <a:pPr lvl="0">
              <a:defRPr/>
            </a:pPr>
            <a:r>
              <a:rPr lang="ru-RU" dirty="0">
                <a:solidFill>
                  <a:prstClr val="black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(не потрібно «ковтати зонд»).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3F137070-AE2D-4104-96CF-7007DDE3AFDA}"/>
              </a:ext>
            </a:extLst>
          </p:cNvPr>
          <p:cNvSpPr/>
          <p:nvPr/>
        </p:nvSpPr>
        <p:spPr>
          <a:xfrm>
            <a:off x="4676089" y="3511486"/>
            <a:ext cx="4548979" cy="807777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ru-RU" dirty="0">
                <a:solidFill>
                  <a:srgbClr val="4EA72E">
                    <a:lumMod val="50000"/>
                  </a:srgbClr>
                </a:solidFill>
              </a:rPr>
              <a:t>Д</a:t>
            </a:r>
            <a:r>
              <a:rPr lang="ru-RU" dirty="0">
                <a:solidFill>
                  <a:prstClr val="black"/>
                </a:solidFill>
              </a:rPr>
              <a:t>ля </a:t>
            </a:r>
            <a:r>
              <a:rPr lang="ru-RU" b="1" dirty="0">
                <a:solidFill>
                  <a:srgbClr val="FF0000"/>
                </a:solidFill>
              </a:rPr>
              <a:t>діагностики</a:t>
            </a:r>
            <a:r>
              <a:rPr lang="ru-RU" dirty="0">
                <a:solidFill>
                  <a:prstClr val="black"/>
                </a:solidFill>
              </a:rPr>
              <a:t> хелікобактерної інфекції,  і для </a:t>
            </a:r>
            <a:r>
              <a:rPr lang="ru-RU" b="1" dirty="0">
                <a:solidFill>
                  <a:srgbClr val="FF0000"/>
                </a:solidFill>
              </a:rPr>
              <a:t>контролю </a:t>
            </a:r>
            <a:r>
              <a:rPr lang="ru-RU" dirty="0">
                <a:solidFill>
                  <a:prstClr val="black"/>
                </a:solidFill>
              </a:rPr>
              <a:t>проведеного лікування.</a:t>
            </a:r>
            <a:r>
              <a:rPr lang="ru-RU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27FB043-CBDF-411A-9FC4-F2157E5843F4}"/>
              </a:ext>
            </a:extLst>
          </p:cNvPr>
          <p:cNvSpPr/>
          <p:nvPr/>
        </p:nvSpPr>
        <p:spPr>
          <a:xfrm>
            <a:off x="5267876" y="4706645"/>
            <a:ext cx="3972818" cy="717473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uk-UA" dirty="0">
                <a:solidFill>
                  <a:prstClr val="black"/>
                </a:solidFill>
              </a:rPr>
              <a:t>Результат </a:t>
            </a:r>
            <a:r>
              <a:rPr lang="uk-UA" b="1" dirty="0">
                <a:solidFill>
                  <a:prstClr val="black"/>
                </a:solidFill>
              </a:rPr>
              <a:t>вдома</a:t>
            </a:r>
            <a:r>
              <a:rPr lang="uk-UA" dirty="0">
                <a:solidFill>
                  <a:prstClr val="black"/>
                </a:solidFill>
              </a:rPr>
              <a:t> вже за </a:t>
            </a:r>
            <a:r>
              <a:rPr lang="uk-UA" b="1" dirty="0">
                <a:solidFill>
                  <a:srgbClr val="FF0000"/>
                </a:solidFill>
              </a:rPr>
              <a:t>10 хвилин</a:t>
            </a:r>
            <a:r>
              <a:rPr lang="uk-UA" dirty="0">
                <a:solidFill>
                  <a:prstClr val="black"/>
                </a:solidFill>
              </a:rPr>
              <a:t>.</a:t>
            </a:r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9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ondo de textura de hormigón grunge rosa | Vector Premium">
            <a:extLst>
              <a:ext uri="{FF2B5EF4-FFF2-40B4-BE49-F238E27FC236}">
                <a16:creationId xmlns:a16="http://schemas.microsoft.com/office/drawing/2014/main" id="{E4DE17B4-8155-4F67-9380-77E5F1FB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" y="-22317"/>
            <a:ext cx="12193499" cy="685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4636" y="161189"/>
            <a:ext cx="10515600" cy="1325563"/>
          </a:xfrm>
        </p:spPr>
        <p:txBody>
          <a:bodyPr/>
          <a:lstStyle/>
          <a:p>
            <a:r>
              <a:rPr lang="ru-RU" altLang="ru-RU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Кому рекомендувати?</a:t>
            </a:r>
            <a:endParaRPr lang="ru-RU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Скругленный прямоугольник 4"/>
          <p:cNvSpPr/>
          <p:nvPr/>
        </p:nvSpPr>
        <p:spPr>
          <a:xfrm>
            <a:off x="5924803" y="1134905"/>
            <a:ext cx="5966772" cy="1070706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Покупцям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зі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скаргами на диспепсію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(печія, нудота, відрижка, болі) </a:t>
            </a:r>
          </a:p>
        </p:txBody>
      </p:sp>
      <p:sp>
        <p:nvSpPr>
          <p:cNvPr id="5" name="Скругленный прямоугольник 5"/>
          <p:cNvSpPr/>
          <p:nvPr/>
        </p:nvSpPr>
        <p:spPr>
          <a:xfrm>
            <a:off x="4282491" y="2387379"/>
            <a:ext cx="5733944" cy="1070707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Покупцям, які питають в аптеці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кислотознижуючі препарати</a:t>
            </a:r>
          </a:p>
        </p:txBody>
      </p:sp>
      <p:sp>
        <p:nvSpPr>
          <p:cNvPr id="6" name="Овал 5"/>
          <p:cNvSpPr/>
          <p:nvPr/>
        </p:nvSpPr>
        <p:spPr>
          <a:xfrm>
            <a:off x="9770650" y="3379297"/>
            <a:ext cx="2227579" cy="221197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Овал 6"/>
          <p:cNvSpPr/>
          <p:nvPr/>
        </p:nvSpPr>
        <p:spPr>
          <a:xfrm>
            <a:off x="413609" y="1541829"/>
            <a:ext cx="2563153" cy="2245307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Скругленный прямоугольник 4">
            <a:extLst>
              <a:ext uri="{FF2B5EF4-FFF2-40B4-BE49-F238E27FC236}">
                <a16:creationId xmlns:a16="http://schemas.microsoft.com/office/drawing/2014/main" id="{8E782FB0-DCEB-4CE5-BC31-9C09FAD644BB}"/>
              </a:ext>
            </a:extLst>
          </p:cNvPr>
          <p:cNvSpPr/>
          <p:nvPr/>
        </p:nvSpPr>
        <p:spPr>
          <a:xfrm>
            <a:off x="2186413" y="3700965"/>
            <a:ext cx="6278508" cy="1198917"/>
          </a:xfrm>
          <a:prstGeom prst="round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Покупцям, які звернулися за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нестероїдними протизапальними препаратами (НПЗП)*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B9D1C0-31C9-462B-A3A9-7CB99AC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178" y="26042"/>
            <a:ext cx="2548525" cy="729447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EC8162B-A68A-4B45-8C29-54B160C4B24B}"/>
              </a:ext>
            </a:extLst>
          </p:cNvPr>
          <p:cNvSpPr txBox="1">
            <a:spLocks/>
          </p:cNvSpPr>
          <p:nvPr/>
        </p:nvSpPr>
        <p:spPr>
          <a:xfrm>
            <a:off x="679249" y="5849793"/>
            <a:ext cx="10833502" cy="8470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j-ea"/>
                <a:cs typeface="Times New Roman" panose="02020603050405020304" pitchFamily="18" charset="0"/>
              </a:rPr>
              <a:t>CITO TEST</a:t>
            </a:r>
            <a:r>
              <a:rPr kumimoji="0" lang="it-IT" sz="2400" b="1" i="0" u="none" strike="noStrike" kern="1200" cap="none" spc="0" normalizeH="0" baseline="3000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j-ea"/>
                <a:cs typeface="Times New Roman" panose="02020603050405020304" pitchFamily="18" charset="0"/>
              </a:rPr>
              <a:t>®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j-ea"/>
                <a:cs typeface="Times New Roman" panose="02020603050405020304" pitchFamily="18" charset="0"/>
              </a:rPr>
              <a:t> 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j-ea"/>
                <a:cs typeface="Times New Roman" panose="02020603050405020304" pitchFamily="18" charset="0"/>
              </a:rPr>
              <a:t>ХЕЛІКОБАКТЕР 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j-ea"/>
                <a:cs typeface="+mj-cs"/>
              </a:rPr>
              <a:t>ваша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j-ea"/>
                <a:cs typeface="+mj-cs"/>
              </a:rPr>
              <a:t>додаткова рекомендація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j-ea"/>
                <a:cs typeface="+mj-cs"/>
              </a:rPr>
              <a:t>до продажу!</a:t>
            </a:r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j-ea"/>
              <a:cs typeface="+mj-cs"/>
            </a:endParaRPr>
          </a:p>
        </p:txBody>
      </p:sp>
      <p:sp>
        <p:nvSpPr>
          <p:cNvPr id="13" name="Скругленный прямоугольник 4">
            <a:extLst>
              <a:ext uri="{FF2B5EF4-FFF2-40B4-BE49-F238E27FC236}">
                <a16:creationId xmlns:a16="http://schemas.microsoft.com/office/drawing/2014/main" id="{33284571-23E0-43F2-824F-1033CA52B31C}"/>
              </a:ext>
            </a:extLst>
          </p:cNvPr>
          <p:cNvSpPr/>
          <p:nvPr/>
        </p:nvSpPr>
        <p:spPr>
          <a:xfrm>
            <a:off x="1158124" y="4997691"/>
            <a:ext cx="8858311" cy="651518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*Перед початком прийому НПЗП важливо перевірити наявність інфекції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Helicobacter pylori, </a:t>
            </a:r>
            <a:r>
              <a:rPr kumimoji="0" lang="uk-UA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щоб </a:t>
            </a:r>
            <a:r>
              <a:rPr kumimoji="0" lang="uk-UA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уникнути ризику виразки шлунку чи дванадцятипалої кишки</a:t>
            </a:r>
            <a:r>
              <a:rPr kumimoji="0" lang="uk-UA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0FFC16-BDE8-47DF-B913-02E00782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831" y="3249477"/>
            <a:ext cx="3985169" cy="3608523"/>
          </a:xfrm>
          <a:prstGeom prst="rect">
            <a:avLst/>
          </a:prstGeom>
        </p:spPr>
      </p:pic>
      <p:sp>
        <p:nvSpPr>
          <p:cNvPr id="9" name="Блок-схема: альтернативний процес 12">
            <a:extLst>
              <a:ext uri="{FF2B5EF4-FFF2-40B4-BE49-F238E27FC236}">
                <a16:creationId xmlns:a16="http://schemas.microsoft.com/office/drawing/2014/main" id="{5CD2BC78-B922-493E-8B7E-A3DBAAFECE97}"/>
              </a:ext>
            </a:extLst>
          </p:cNvPr>
          <p:cNvSpPr/>
          <p:nvPr/>
        </p:nvSpPr>
        <p:spPr>
          <a:xfrm>
            <a:off x="390536" y="2399115"/>
            <a:ext cx="8743556" cy="590477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0" lang="uk-UA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algn="ctr">
              <a:defRPr/>
            </a:pP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Чітка кольорова шкала</a:t>
            </a:r>
            <a:r>
              <a:rPr lang="uk-UA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, </a:t>
            </a:r>
            <a:r>
              <a:rPr lang="ru-RU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ПОРОГОВИЙ РІВЕНЬ </a:t>
            </a:r>
            <a:r>
              <a:rPr lang="uk-UA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- </a:t>
            </a:r>
            <a:r>
              <a:rPr lang="ru-RU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0,5 </a:t>
            </a:r>
            <a:r>
              <a:rPr lang="ru-RU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ммоль</a:t>
            </a:r>
            <a:r>
              <a:rPr lang="ru-RU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/л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101857-7771-4A97-A3CD-BAC51565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" y="98272"/>
            <a:ext cx="1627092" cy="807936"/>
          </a:xfrm>
          <a:prstGeom prst="rect">
            <a:avLst/>
          </a:prstGeom>
        </p:spPr>
      </p:pic>
      <p:sp>
        <p:nvSpPr>
          <p:cNvPr id="15" name="Блок-схема: альтернативний процес 12">
            <a:extLst>
              <a:ext uri="{FF2B5EF4-FFF2-40B4-BE49-F238E27FC236}">
                <a16:creationId xmlns:a16="http://schemas.microsoft.com/office/drawing/2014/main" id="{456128B0-5D3D-4203-A8E7-6035DCC26480}"/>
              </a:ext>
            </a:extLst>
          </p:cNvPr>
          <p:cNvSpPr/>
          <p:nvPr/>
        </p:nvSpPr>
        <p:spPr>
          <a:xfrm>
            <a:off x="520162" y="1404821"/>
            <a:ext cx="6447832" cy="517161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РЕЗУЛЬТАТ всього за </a:t>
            </a:r>
            <a:r>
              <a:rPr lang="ru-RU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60 секунд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ECC59-28DC-4C92-8671-544A05DECE01}"/>
              </a:ext>
            </a:extLst>
          </p:cNvPr>
          <p:cNvSpPr txBox="1"/>
          <p:nvPr/>
        </p:nvSpPr>
        <p:spPr>
          <a:xfrm>
            <a:off x="618632" y="2020054"/>
            <a:ext cx="1147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Клієнт </a:t>
            </a:r>
            <a:r>
              <a:rPr lang="uk-UA" b="1" i="1" dirty="0"/>
              <a:t>швидко  отримає відповідь </a:t>
            </a:r>
            <a:r>
              <a:rPr lang="uk-UA" i="1" dirty="0"/>
              <a:t>та одразу </a:t>
            </a:r>
            <a:r>
              <a:rPr lang="uk-UA" b="1" i="1" dirty="0"/>
              <a:t>повернеться до вас </a:t>
            </a:r>
            <a:r>
              <a:rPr lang="uk-UA" i="1" dirty="0"/>
              <a:t>за препаратами для </a:t>
            </a:r>
            <a:r>
              <a:rPr lang="uk-UA" i="1" dirty="0" err="1"/>
              <a:t>регідратації</a:t>
            </a:r>
            <a:endParaRPr lang="uk-UA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9C6B0-2BA7-4AE7-B05E-778B46F37822}"/>
              </a:ext>
            </a:extLst>
          </p:cNvPr>
          <p:cNvSpPr txBox="1"/>
          <p:nvPr/>
        </p:nvSpPr>
        <p:spPr>
          <a:xfrm>
            <a:off x="520162" y="3103329"/>
            <a:ext cx="768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Дозволяє  легко інтерпретувати результат та знижує ймовірність неправильного трактування, </a:t>
            </a:r>
            <a:r>
              <a:rPr lang="uk-UA" b="1" i="1" dirty="0"/>
              <a:t>мінімізує ризик претензій до аптеки</a:t>
            </a:r>
          </a:p>
        </p:txBody>
      </p:sp>
      <p:sp>
        <p:nvSpPr>
          <p:cNvPr id="10" name="Блок-схема: альтернативний процес 12">
            <a:extLst>
              <a:ext uri="{FF2B5EF4-FFF2-40B4-BE49-F238E27FC236}">
                <a16:creationId xmlns:a16="http://schemas.microsoft.com/office/drawing/2014/main" id="{633D1A92-499D-475A-8039-0F61971269DA}"/>
              </a:ext>
            </a:extLst>
          </p:cNvPr>
          <p:cNvSpPr/>
          <p:nvPr/>
        </p:nvSpPr>
        <p:spPr>
          <a:xfrm>
            <a:off x="320646" y="3825490"/>
            <a:ext cx="6911071" cy="590479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Термін зберігання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180 діб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після відкриття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6DF3C-1E3A-4783-B704-8971A3DFE298}"/>
              </a:ext>
            </a:extLst>
          </p:cNvPr>
          <p:cNvSpPr txBox="1"/>
          <p:nvPr/>
        </p:nvSpPr>
        <p:spPr>
          <a:xfrm>
            <a:off x="260910" y="4567629"/>
            <a:ext cx="7945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Це зручно та </a:t>
            </a:r>
            <a:r>
              <a:rPr lang="ru-RU" b="1" i="1" dirty="0"/>
              <a:t>економно, </a:t>
            </a:r>
            <a:r>
              <a:rPr lang="ru-RU" i="1" dirty="0"/>
              <a:t>адже </a:t>
            </a:r>
            <a:r>
              <a:rPr lang="ru-RU" b="1" i="1" dirty="0"/>
              <a:t>не потрібно щоразу купувати нову упаковку.</a:t>
            </a:r>
            <a:r>
              <a:rPr lang="ru-RU" i="1" dirty="0"/>
              <a:t> Т</a:t>
            </a:r>
            <a:r>
              <a:rPr lang="uk-UA" i="1" dirty="0"/>
              <a:t>очний результат тесту впродовж всього терміну придатності. </a:t>
            </a:r>
            <a:endParaRPr lang="ru-RU" i="1" dirty="0"/>
          </a:p>
          <a:p>
            <a:endParaRPr lang="uk-UA" dirty="0"/>
          </a:p>
        </p:txBody>
      </p:sp>
      <p:sp>
        <p:nvSpPr>
          <p:cNvPr id="13" name="Блок-схема: альтернативний процес 12">
            <a:extLst>
              <a:ext uri="{FF2B5EF4-FFF2-40B4-BE49-F238E27FC236}">
                <a16:creationId xmlns:a16="http://schemas.microsoft.com/office/drawing/2014/main" id="{EDC5DDBA-D4C8-4428-9E24-3B20511EDF42}"/>
              </a:ext>
            </a:extLst>
          </p:cNvPr>
          <p:cNvSpPr/>
          <p:nvPr/>
        </p:nvSpPr>
        <p:spPr>
          <a:xfrm>
            <a:off x="260910" y="5397990"/>
            <a:ext cx="5995694" cy="590479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5, 25 та 50 тест-смужок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в упаковці 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E93997-C798-4A62-B067-19117DF473A3}"/>
              </a:ext>
            </a:extLst>
          </p:cNvPr>
          <p:cNvSpPr/>
          <p:nvPr/>
        </p:nvSpPr>
        <p:spPr>
          <a:xfrm>
            <a:off x="334343" y="6036437"/>
            <a:ext cx="7698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i="1" dirty="0"/>
              <a:t>Дозволяє легко підібрати варіант, який найкраще відповідає потребам конкретного клієнта та </a:t>
            </a:r>
            <a:r>
              <a:rPr lang="uk-UA" b="1" i="1" dirty="0"/>
              <a:t>розміру його гаманця.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EFAEE3F-89C2-4DF7-9E04-5C73C9A5511D}"/>
              </a:ext>
            </a:extLst>
          </p:cNvPr>
          <p:cNvSpPr/>
          <p:nvPr/>
        </p:nvSpPr>
        <p:spPr>
          <a:xfrm>
            <a:off x="0" y="175232"/>
            <a:ext cx="12123456" cy="1015663"/>
          </a:xfrm>
          <a:prstGeom prst="rect">
            <a:avLst/>
          </a:prstGeom>
          <a:solidFill>
            <a:schemeClr val="tx2">
              <a:lumMod val="10000"/>
              <a:lumOff val="90000"/>
              <a:alpha val="26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rgbClr val="242A98"/>
                </a:solidFill>
              </a:rPr>
              <a:t>CITOLAB</a:t>
            </a:r>
            <a:r>
              <a:rPr lang="uk-UA" sz="3600" b="1" dirty="0">
                <a:solidFill>
                  <a:srgbClr val="242A98"/>
                </a:solidFill>
              </a:rPr>
              <a:t> </a:t>
            </a:r>
            <a:r>
              <a:rPr lang="en-US" sz="3600" b="1" dirty="0">
                <a:solidFill>
                  <a:srgbClr val="242A98"/>
                </a:solidFill>
              </a:rPr>
              <a:t>K</a:t>
            </a:r>
            <a:br>
              <a:rPr lang="uk-UA" sz="2400" b="1" dirty="0"/>
            </a:br>
            <a:r>
              <a:rPr lang="uk-UA" sz="2400" b="1" dirty="0"/>
              <a:t>         ПЕРШИЙ КРОК ДЛЯ ЗАПОБІГАННЯ </a:t>
            </a:r>
            <a:r>
              <a:rPr lang="uk-UA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АЦЕТОНЕМІЧНОГО СИНДРОМУ </a:t>
            </a:r>
            <a:r>
              <a:rPr lang="uk-UA" sz="2400" b="1" dirty="0"/>
              <a:t>У ДІТЕЙ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265243682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етроспектива">
  <a:themeElements>
    <a:clrScheme name="Ретроспектива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спектив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1_Ретроспектива">
  <a:themeElements>
    <a:clrScheme name="Ретроспектива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спектива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5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644</Words>
  <Application>Microsoft Office PowerPoint</Application>
  <PresentationFormat>Широкоэкранный</PresentationFormat>
  <Paragraphs>88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Open Sans</vt:lpstr>
      <vt:lpstr>Open Sans Bold</vt:lpstr>
      <vt:lpstr>Tahoma</vt:lpstr>
      <vt:lpstr>Times New Roman</vt:lpstr>
      <vt:lpstr>Wingdings</vt:lpstr>
      <vt:lpstr>1_Тема Office</vt:lpstr>
      <vt:lpstr>Ретроспектива</vt:lpstr>
      <vt:lpstr>Тема Office</vt:lpstr>
      <vt:lpstr>1_Ретроспектива</vt:lpstr>
      <vt:lpstr>Презентация PowerPoint</vt:lpstr>
      <vt:lpstr>Для чого потрібен тест CITO TEST STREP A</vt:lpstr>
      <vt:lpstr>Презентация PowerPoint</vt:lpstr>
      <vt:lpstr>Переваги CITO TEST STREP A на стрептокок</vt:lpstr>
      <vt:lpstr>Презентация PowerPoint</vt:lpstr>
      <vt:lpstr>Презентация PowerPoint</vt:lpstr>
      <vt:lpstr>Презентация PowerPoint</vt:lpstr>
      <vt:lpstr>Кому рекомендувати?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Master</dc:creator>
  <cp:lastModifiedBy>Boris</cp:lastModifiedBy>
  <cp:revision>18</cp:revision>
  <dcterms:created xsi:type="dcterms:W3CDTF">2025-09-25T09:51:40Z</dcterms:created>
  <dcterms:modified xsi:type="dcterms:W3CDTF">2025-10-08T07:05:32Z</dcterms:modified>
</cp:coreProperties>
</file>